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2"/>
  </p:notesMasterIdLst>
  <p:sldIdLst>
    <p:sldId id="256" r:id="rId3"/>
    <p:sldId id="258" r:id="rId4"/>
    <p:sldId id="259" r:id="rId5"/>
    <p:sldId id="261" r:id="rId6"/>
    <p:sldId id="260" r:id="rId7"/>
    <p:sldId id="264" r:id="rId8"/>
    <p:sldId id="257" r:id="rId9"/>
    <p:sldId id="266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곽 은서" initials="곽은" lastIdx="1" clrIdx="0">
    <p:extLst>
      <p:ext uri="{19B8F6BF-5375-455C-9EA6-DF929625EA0E}">
        <p15:presenceInfo xmlns:p15="http://schemas.microsoft.com/office/powerpoint/2012/main" userId="86d525e90dec2d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2A7B"/>
    <a:srgbClr val="8134AF"/>
    <a:srgbClr val="F8F8F8"/>
    <a:srgbClr val="E2E2E2"/>
    <a:srgbClr val="515BD4"/>
    <a:srgbClr val="FEDA77"/>
    <a:srgbClr val="ECECE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6T01:11:39.754" idx="1">
    <p:pos x="4239" y="2019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F5475-53AD-471F-A63A-D5B86492913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2A473-E896-47C1-8472-79ABC070F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10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64CC0-1541-46DC-BA51-0AA42E5A3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C7C38D-A736-441C-AB1C-F3C4A5E05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E4F97-C6F3-4DFC-97F1-AB107CEC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439E0-5FA4-4341-B077-C55EDF31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701F7-75B3-4D1F-BA63-7336702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7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1B728-C405-4FA8-8BFA-5094CE15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55298B-35EB-409B-BF0F-6A26D64F7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A9CF8-F0A0-4F6C-8449-38011403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3733FB-66C2-442F-9438-EB7BA37E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56706E-04D5-4502-9735-A18D4423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2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A70871-CCDC-4A02-9BEC-1F1BF8FD5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32925A-57E6-402C-8146-7497EFEDC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6F863-55BB-4984-B322-2D01E34B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1BB23-EBA0-46FF-AACD-C8714506D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5A97B-A801-49C6-9F22-796083A4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A3F48-2A06-4A0C-9A26-5D7F2FD9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5EC9C-C7ED-4A87-B23F-5B5B9AF0C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BA10F-DBB8-4485-9C36-D15E3D6F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6972C-FD55-45DC-8869-439011D95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34733-BCA5-484C-A577-C081A6DD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59EEC-3DB6-423D-9825-C4447785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54C604-C978-4879-A4D3-6E75658DF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804A4-0FF6-4418-A62B-3179D068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D2649-8C56-4032-B7DB-971217B4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00E0D-8A1C-4910-874F-E7985D96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0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2B176-EF45-4AC5-930F-9251FA7D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D43A8-61EE-4ECD-8CA4-24AB0526D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348B1F-C30C-43F1-AE21-B3DF82E21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8BBFB-3A27-4EDA-86F6-C9B4DF55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04A47-553B-42F7-9F3B-8B38653A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46283-DED8-4C46-8C1B-F1380EE68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5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FA0B9-4EEA-47DE-BC9D-8EF66F36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B539D-6BAB-4D54-AB5B-6012C8DF4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887C03-C904-4222-BFF4-6B87A720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67A5F0-3171-4527-A6B2-2549D4F39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5CE831-7571-486B-81DA-E51869010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52AAD5-5AEC-41D6-8952-B646DE91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6B91AC-DF20-4E74-99EF-534FAF96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13F195-7481-4B64-A338-E0ECB159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2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76CB8-20BD-4D11-8EDC-06BE3BA3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A18DAB-BA63-402D-80E6-BA779F3E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0FAC0-B0A8-4CB0-88E9-44765185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147337-A60D-4202-9DA9-4F1FF263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7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51513A-FF83-4CE7-8E55-4E07EB46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4471B-7217-402D-A568-02A26141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E1ABC7-D249-4F04-BE8F-AF2030DB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3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8C034-A65B-4604-886B-8249BAF79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D9AB8-1648-4330-994E-CA8E75A3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165A6-9394-40A8-961A-1179B41DA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DB618F-BD2E-4C5D-89C4-751D72A9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C1BA73-AAF8-4AF1-8886-F17A0D1E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E620C-5A24-4E08-93DD-BC099B19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3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D877B-89DB-4BEE-B16B-87256EA8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F55E89-EA02-47CF-9C02-C765EDBAD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FF5DE7-752F-4166-8CB4-E42E12107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C3B8FD-6603-4F3A-B11C-6761E43EA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B9D28-7915-463C-97D3-B259D2090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CAC4B-4EFB-41FA-82D9-A455024D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8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3D5976-E092-45D7-BF1F-50D5A2D6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AB71CF-8755-4F06-9489-5E40A4E88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1A1A5-4DFB-45C2-A288-B6A59038B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197EF-C9AA-44CE-936F-6902BB7F4F4E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189A7B-F0A2-4420-B793-53EAEC1E3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88197E-1FFC-4B7A-A262-EF293B295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035DF-196E-41EB-8D97-13E587716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7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Relationship Id="rId6" Type="http://schemas.openxmlformats.org/officeDocument/2006/relationships/hyperlink" Target="https://youtu.be/ExX8vXaYzmc" TargetMode="External"/><Relationship Id="rId11" Type="http://schemas.openxmlformats.org/officeDocument/2006/relationships/comments" Target="../comments/comment1.xml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hyperlink" Target="https://imgur.com/gallery/8aGqsSu" TargetMode="External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C52406-4F3F-42E9-B30B-2E83DEAAE29A}"/>
              </a:ext>
            </a:extLst>
          </p:cNvPr>
          <p:cNvSpPr/>
          <p:nvPr/>
        </p:nvSpPr>
        <p:spPr>
          <a:xfrm>
            <a:off x="0" y="22860"/>
            <a:ext cx="12192000" cy="6858000"/>
          </a:xfrm>
          <a:prstGeom prst="rect">
            <a:avLst/>
          </a:prstGeom>
          <a:solidFill>
            <a:srgbClr val="FEDA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rgbClr val="515BD4"/>
              </a:solidFill>
              <a:latin typeface="Abadi" panose="020B060402020202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A1870E0-B4BA-4345-8553-B28DBDAAF72B}"/>
              </a:ext>
            </a:extLst>
          </p:cNvPr>
          <p:cNvSpPr/>
          <p:nvPr/>
        </p:nvSpPr>
        <p:spPr>
          <a:xfrm flipH="1">
            <a:off x="1498600" y="1629887"/>
            <a:ext cx="12306300" cy="6867208"/>
          </a:xfrm>
          <a:prstGeom prst="rtTriangle">
            <a:avLst/>
          </a:prstGeom>
          <a:solidFill>
            <a:srgbClr val="E2E2E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2CD6-411C-489F-AA02-52ACB811BD4C}"/>
              </a:ext>
            </a:extLst>
          </p:cNvPr>
          <p:cNvSpPr txBox="1"/>
          <p:nvPr/>
        </p:nvSpPr>
        <p:spPr>
          <a:xfrm>
            <a:off x="4517723" y="4373574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14</a:t>
            </a:r>
            <a:r>
              <a:rPr lang="ko-KR" altLang="en-US" sz="28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</a:t>
            </a:r>
            <a:r>
              <a:rPr lang="en-US" altLang="ko-KR" sz="28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1971096 </a:t>
            </a:r>
            <a:r>
              <a:rPr lang="ko-KR" altLang="en-US" sz="28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곽은서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9294-72FA-424A-9D57-42716383518C}"/>
              </a:ext>
            </a:extLst>
          </p:cNvPr>
          <p:cNvSpPr txBox="1"/>
          <p:nvPr/>
        </p:nvSpPr>
        <p:spPr>
          <a:xfrm>
            <a:off x="3222171" y="2764292"/>
            <a:ext cx="747122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생체인식 해킹방지 필터링</a:t>
            </a:r>
          </a:p>
          <a:p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BDCAA45-5547-4BB2-B709-D0516E5B9EDB}"/>
              </a:ext>
            </a:extLst>
          </p:cNvPr>
          <p:cNvSpPr/>
          <p:nvPr/>
        </p:nvSpPr>
        <p:spPr>
          <a:xfrm flipH="1">
            <a:off x="9698761" y="1066663"/>
            <a:ext cx="512038" cy="514985"/>
          </a:xfrm>
          <a:prstGeom prst="ellipse">
            <a:avLst/>
          </a:prstGeom>
          <a:solidFill>
            <a:srgbClr val="DD2A7B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34EBB7-72F7-4D58-862E-1814E5BB5DAF}"/>
              </a:ext>
            </a:extLst>
          </p:cNvPr>
          <p:cNvSpPr/>
          <p:nvPr/>
        </p:nvSpPr>
        <p:spPr>
          <a:xfrm>
            <a:off x="8872401" y="853803"/>
            <a:ext cx="2119086" cy="940707"/>
          </a:xfrm>
          <a:prstGeom prst="roundRect">
            <a:avLst/>
          </a:prstGeom>
          <a:noFill/>
          <a:ln w="1047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E4F61150-2853-4B97-BAF0-672304245AAF}"/>
              </a:ext>
            </a:extLst>
          </p:cNvPr>
          <p:cNvSpPr/>
          <p:nvPr/>
        </p:nvSpPr>
        <p:spPr>
          <a:xfrm rot="10800000" flipH="1">
            <a:off x="-2721839" y="-669312"/>
            <a:ext cx="12306300" cy="6867208"/>
          </a:xfrm>
          <a:prstGeom prst="rtTriangle">
            <a:avLst/>
          </a:prstGeom>
          <a:solidFill>
            <a:srgbClr val="E2E2E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F50CC9-04D9-47E9-9350-E8AD55AC2140}"/>
              </a:ext>
            </a:extLst>
          </p:cNvPr>
          <p:cNvSpPr/>
          <p:nvPr/>
        </p:nvSpPr>
        <p:spPr>
          <a:xfrm>
            <a:off x="228600" y="251461"/>
            <a:ext cx="11681459" cy="6400799"/>
          </a:xfrm>
          <a:prstGeom prst="roundRect">
            <a:avLst/>
          </a:prstGeom>
          <a:noFill/>
          <a:ln w="2286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00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C52406-4F3F-42E9-B30B-2E83DEAAE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A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rgbClr val="515BD4"/>
              </a:solidFill>
              <a:latin typeface="Abadi" panose="020B060402020202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2CD6-411C-489F-AA02-52ACB811BD4C}"/>
              </a:ext>
            </a:extLst>
          </p:cNvPr>
          <p:cNvSpPr txBox="1"/>
          <p:nvPr/>
        </p:nvSpPr>
        <p:spPr>
          <a:xfrm>
            <a:off x="4229723" y="438917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rgbClr val="DD2A7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9294-72FA-424A-9D57-42716383518C}"/>
              </a:ext>
            </a:extLst>
          </p:cNvPr>
          <p:cNvSpPr txBox="1"/>
          <p:nvPr/>
        </p:nvSpPr>
        <p:spPr>
          <a:xfrm>
            <a:off x="2775447" y="2928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F50CC9-04D9-47E9-9350-E8AD55AC2140}"/>
              </a:ext>
            </a:extLst>
          </p:cNvPr>
          <p:cNvSpPr/>
          <p:nvPr/>
        </p:nvSpPr>
        <p:spPr>
          <a:xfrm>
            <a:off x="228600" y="251461"/>
            <a:ext cx="11681459" cy="6400799"/>
          </a:xfrm>
          <a:prstGeom prst="roundRect">
            <a:avLst/>
          </a:prstGeom>
          <a:noFill/>
          <a:ln w="1270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23CFE80-2324-4259-A13E-A759405D76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" r="-10" b="17434"/>
          <a:stretch/>
        </p:blipFill>
        <p:spPr>
          <a:xfrm>
            <a:off x="999485" y="1642827"/>
            <a:ext cx="2289578" cy="3520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3A24145-A943-45CA-88EC-D3503F6E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54" y="1642827"/>
            <a:ext cx="2407099" cy="35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그림 17" descr="벽, 실내, 사람이(가) 표시된 사진&#10;&#10;자동 생성된 설명">
            <a:extLst>
              <a:ext uri="{FF2B5EF4-FFF2-40B4-BE49-F238E27FC236}">
                <a16:creationId xmlns:a16="http://schemas.microsoft.com/office/drawing/2014/main" id="{D2567AA0-52E0-4EB0-A22F-D93100B08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r="12516"/>
          <a:stretch/>
        </p:blipFill>
        <p:spPr>
          <a:xfrm>
            <a:off x="7905079" y="1654712"/>
            <a:ext cx="3287436" cy="35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547A5B-13F6-4E4C-8615-E9CF8E62AB0B}"/>
              </a:ext>
            </a:extLst>
          </p:cNvPr>
          <p:cNvSpPr txBox="1"/>
          <p:nvPr/>
        </p:nvSpPr>
        <p:spPr>
          <a:xfrm>
            <a:off x="767652" y="1104078"/>
            <a:ext cx="3434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① 카카오페이 송금 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E7336-35AF-487A-8457-037446797317}"/>
              </a:ext>
            </a:extLst>
          </p:cNvPr>
          <p:cNvSpPr txBox="1"/>
          <p:nvPr/>
        </p:nvSpPr>
        <p:spPr>
          <a:xfrm>
            <a:off x="4322088" y="1116987"/>
            <a:ext cx="2710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② 모바일 뱅킹 이용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618E5-34A2-4DBA-85C7-B8C1ADB3445E}"/>
              </a:ext>
            </a:extLst>
          </p:cNvPr>
          <p:cNvSpPr txBox="1"/>
          <p:nvPr/>
        </p:nvSpPr>
        <p:spPr>
          <a:xfrm>
            <a:off x="8156087" y="1092656"/>
            <a:ext cx="354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③스마트폰 잠금 해제 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6D8B9-80AE-4602-8F6A-DD73DAA90A83}"/>
              </a:ext>
            </a:extLst>
          </p:cNvPr>
          <p:cNvSpPr txBox="1"/>
          <p:nvPr/>
        </p:nvSpPr>
        <p:spPr>
          <a:xfrm>
            <a:off x="2872724" y="5522722"/>
            <a:ext cx="728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이외에도 생체인식이 적용된 분야는 다양함</a:t>
            </a:r>
          </a:p>
        </p:txBody>
      </p:sp>
    </p:spTree>
    <p:extLst>
      <p:ext uri="{BB962C8B-B14F-4D97-AF65-F5344CB8AC3E}">
        <p14:creationId xmlns:p14="http://schemas.microsoft.com/office/powerpoint/2010/main" val="11217413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C52406-4F3F-42E9-B30B-2E83DEAAE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A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rgbClr val="515BD4"/>
              </a:solidFill>
              <a:latin typeface="Abadi" panose="020B060402020202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2CD6-411C-489F-AA02-52ACB811BD4C}"/>
              </a:ext>
            </a:extLst>
          </p:cNvPr>
          <p:cNvSpPr txBox="1"/>
          <p:nvPr/>
        </p:nvSpPr>
        <p:spPr>
          <a:xfrm>
            <a:off x="4229723" y="438917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rgbClr val="DD2A7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9294-72FA-424A-9D57-42716383518C}"/>
              </a:ext>
            </a:extLst>
          </p:cNvPr>
          <p:cNvSpPr txBox="1"/>
          <p:nvPr/>
        </p:nvSpPr>
        <p:spPr>
          <a:xfrm>
            <a:off x="2775447" y="2928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F50CC9-04D9-47E9-9350-E8AD55AC2140}"/>
              </a:ext>
            </a:extLst>
          </p:cNvPr>
          <p:cNvSpPr/>
          <p:nvPr/>
        </p:nvSpPr>
        <p:spPr>
          <a:xfrm>
            <a:off x="228600" y="251461"/>
            <a:ext cx="11681459" cy="6400799"/>
          </a:xfrm>
          <a:prstGeom prst="roundRect">
            <a:avLst/>
          </a:prstGeom>
          <a:noFill/>
          <a:ln w="1270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177A35-255D-422D-BD82-8EC92E3B265C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2" y="3693344"/>
            <a:ext cx="2438095" cy="2438095"/>
          </a:xfrm>
          <a:prstGeom prst="rect">
            <a:avLst/>
          </a:prstGeom>
        </p:spPr>
      </p:pic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0862EF4E-CC63-402E-B9FA-3DF47089B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89" y="2038242"/>
            <a:ext cx="1780796" cy="1780796"/>
          </a:xfrm>
          <a:prstGeom prst="rect">
            <a:avLst/>
          </a:prstGeom>
        </p:spPr>
      </p:pic>
      <p:pic>
        <p:nvPicPr>
          <p:cNvPr id="12" name="그림 11">
            <a:hlinkClick r:id="rId6"/>
            <a:extLst>
              <a:ext uri="{FF2B5EF4-FFF2-40B4-BE49-F238E27FC236}">
                <a16:creationId xmlns:a16="http://schemas.microsoft.com/office/drawing/2014/main" id="{7679C7F6-1546-43FC-8634-88DD30053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45" y="1822991"/>
            <a:ext cx="2211297" cy="2211297"/>
          </a:xfrm>
          <a:prstGeom prst="rect">
            <a:avLst/>
          </a:prstGeom>
        </p:spPr>
      </p:pic>
      <p:pic>
        <p:nvPicPr>
          <p:cNvPr id="21" name="그림 20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AD921CE-724C-4C37-92F7-44A45B9AAA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07"/>
          <a:stretch/>
        </p:blipFill>
        <p:spPr>
          <a:xfrm>
            <a:off x="2102772" y="3819038"/>
            <a:ext cx="9619313" cy="2350931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2558750-6B93-4DC4-83B1-58E17A768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63" y="3619822"/>
            <a:ext cx="8907806" cy="2751303"/>
          </a:xfrm>
          <a:prstGeom prst="rect">
            <a:avLst/>
          </a:prstGeom>
        </p:spPr>
      </p:pic>
      <p:pic>
        <p:nvPicPr>
          <p:cNvPr id="24" name="그림 2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5059EBF1-74DB-4403-AFC5-0ABFBCAEFE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07"/>
          <a:stretch/>
        </p:blipFill>
        <p:spPr>
          <a:xfrm>
            <a:off x="2125609" y="997169"/>
            <a:ext cx="9619313" cy="235093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8ADD8C-326F-401D-ABBA-02C29FBBB780}"/>
              </a:ext>
            </a:extLst>
          </p:cNvPr>
          <p:cNvSpPr/>
          <p:nvPr/>
        </p:nvSpPr>
        <p:spPr>
          <a:xfrm>
            <a:off x="8012256" y="1447733"/>
            <a:ext cx="503094" cy="290211"/>
          </a:xfrm>
          <a:prstGeom prst="rect">
            <a:avLst/>
          </a:prstGeom>
          <a:noFill/>
          <a:ln w="412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51E8A3-9A23-4941-8643-6774CB2248C4}"/>
              </a:ext>
            </a:extLst>
          </p:cNvPr>
          <p:cNvSpPr/>
          <p:nvPr/>
        </p:nvSpPr>
        <p:spPr>
          <a:xfrm>
            <a:off x="2457222" y="5640976"/>
            <a:ext cx="1556638" cy="339819"/>
          </a:xfrm>
          <a:prstGeom prst="rect">
            <a:avLst/>
          </a:prstGeom>
          <a:noFill/>
          <a:ln w="412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6001C98-0D10-4F5B-B6A9-99FF97666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" y="3593036"/>
            <a:ext cx="2586834" cy="2586834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B0D691-FA08-4F50-AF60-BBB045EEB21B}"/>
              </a:ext>
            </a:extLst>
          </p:cNvPr>
          <p:cNvSpPr/>
          <p:nvPr/>
        </p:nvSpPr>
        <p:spPr>
          <a:xfrm>
            <a:off x="3953633" y="3579863"/>
            <a:ext cx="2115696" cy="1160237"/>
          </a:xfrm>
          <a:prstGeom prst="roundRect">
            <a:avLst/>
          </a:prstGeom>
          <a:solidFill>
            <a:srgbClr val="E2E2E2"/>
          </a:solidFill>
          <a:ln w="381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9211D6-0D1E-46F8-9B3B-1DFDFEDBA5F2}"/>
              </a:ext>
            </a:extLst>
          </p:cNvPr>
          <p:cNvSpPr txBox="1"/>
          <p:nvPr/>
        </p:nvSpPr>
        <p:spPr>
          <a:xfrm>
            <a:off x="3732495" y="3813993"/>
            <a:ext cx="263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</a:t>
            </a:r>
            <a:r>
              <a:rPr lang="en-US" altLang="ko-KR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사진</a:t>
            </a:r>
            <a:r>
              <a:rPr lang="en-US" altLang="ko-KR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endParaRPr lang="ko-KR" alt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C8BD92-E077-4C89-BC82-27242D39A73D}"/>
              </a:ext>
            </a:extLst>
          </p:cNvPr>
          <p:cNvSpPr/>
          <p:nvPr/>
        </p:nvSpPr>
        <p:spPr>
          <a:xfrm>
            <a:off x="6625197" y="2575428"/>
            <a:ext cx="1671078" cy="353212"/>
          </a:xfrm>
          <a:prstGeom prst="rect">
            <a:avLst/>
          </a:prstGeom>
          <a:noFill/>
          <a:ln w="412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27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0" grpId="0" animBg="1"/>
      <p:bldP spid="31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C52406-4F3F-42E9-B30B-2E83DEAAE29A}"/>
              </a:ext>
            </a:extLst>
          </p:cNvPr>
          <p:cNvSpPr/>
          <p:nvPr/>
        </p:nvSpPr>
        <p:spPr>
          <a:xfrm>
            <a:off x="9578" y="9212"/>
            <a:ext cx="12192000" cy="6858000"/>
          </a:xfrm>
          <a:prstGeom prst="rect">
            <a:avLst/>
          </a:prstGeom>
          <a:solidFill>
            <a:srgbClr val="FEDA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rgbClr val="515BD4"/>
              </a:solidFill>
              <a:latin typeface="Abadi" panose="020B060402020202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2CD6-411C-489F-AA02-52ACB811BD4C}"/>
              </a:ext>
            </a:extLst>
          </p:cNvPr>
          <p:cNvSpPr txBox="1"/>
          <p:nvPr/>
        </p:nvSpPr>
        <p:spPr>
          <a:xfrm>
            <a:off x="4229723" y="438917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rgbClr val="DD2A7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9294-72FA-424A-9D57-42716383518C}"/>
              </a:ext>
            </a:extLst>
          </p:cNvPr>
          <p:cNvSpPr txBox="1"/>
          <p:nvPr/>
        </p:nvSpPr>
        <p:spPr>
          <a:xfrm>
            <a:off x="2775447" y="2928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F50CC9-04D9-47E9-9350-E8AD55AC2140}"/>
              </a:ext>
            </a:extLst>
          </p:cNvPr>
          <p:cNvSpPr/>
          <p:nvPr/>
        </p:nvSpPr>
        <p:spPr>
          <a:xfrm>
            <a:off x="228600" y="251461"/>
            <a:ext cx="11681459" cy="6400799"/>
          </a:xfrm>
          <a:prstGeom prst="roundRect">
            <a:avLst/>
          </a:prstGeom>
          <a:noFill/>
          <a:ln w="1270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벽, 실내, 의류, 케이크이(가) 표시된 사진&#10;&#10;자동 생성된 설명">
            <a:extLst>
              <a:ext uri="{FF2B5EF4-FFF2-40B4-BE49-F238E27FC236}">
                <a16:creationId xmlns:a16="http://schemas.microsoft.com/office/drawing/2014/main" id="{CB981272-17DA-4B72-8D9B-54B17564D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95" y="3315938"/>
            <a:ext cx="2377199" cy="2957850"/>
          </a:xfrm>
          <a:prstGeom prst="rect">
            <a:avLst/>
          </a:prstGeom>
        </p:spPr>
      </p:pic>
      <p:pic>
        <p:nvPicPr>
          <p:cNvPr id="18" name="그림 17" descr="하늘, 실외, 물, 사람이(가) 표시된 사진&#10;&#10;자동 생성된 설명">
            <a:extLst>
              <a:ext uri="{FF2B5EF4-FFF2-40B4-BE49-F238E27FC236}">
                <a16:creationId xmlns:a16="http://schemas.microsoft.com/office/drawing/2014/main" id="{D73B7724-8809-45C3-BEA1-E1D96B00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65" y="714675"/>
            <a:ext cx="2605629" cy="2601264"/>
          </a:xfrm>
          <a:prstGeom prst="rect">
            <a:avLst/>
          </a:prstGeom>
        </p:spPr>
      </p:pic>
      <p:pic>
        <p:nvPicPr>
          <p:cNvPr id="20" name="그림 19" descr="사람, 실내, 하늘, 의류이(가) 표시된 사진&#10;&#10;자동 생성된 설명">
            <a:extLst>
              <a:ext uri="{FF2B5EF4-FFF2-40B4-BE49-F238E27FC236}">
                <a16:creationId xmlns:a16="http://schemas.microsoft.com/office/drawing/2014/main" id="{08D473C4-F90E-49A9-B7E0-23D27EFDC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80" y="714674"/>
            <a:ext cx="2364301" cy="2957850"/>
          </a:xfrm>
          <a:prstGeom prst="rect">
            <a:avLst/>
          </a:prstGeom>
        </p:spPr>
      </p:pic>
      <p:pic>
        <p:nvPicPr>
          <p:cNvPr id="22" name="그림 21" descr="사람, 실외, 앉아있는, 의류이(가) 표시된 사진&#10;&#10;자동 생성된 설명">
            <a:extLst>
              <a:ext uri="{FF2B5EF4-FFF2-40B4-BE49-F238E27FC236}">
                <a16:creationId xmlns:a16="http://schemas.microsoft.com/office/drawing/2014/main" id="{1BEC6B03-DE9A-4C70-B7D1-4301394AB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50" y="715686"/>
            <a:ext cx="2138916" cy="2671408"/>
          </a:xfrm>
          <a:prstGeom prst="rect">
            <a:avLst/>
          </a:prstGeom>
        </p:spPr>
      </p:pic>
      <p:pic>
        <p:nvPicPr>
          <p:cNvPr id="24" name="그림 23" descr="실내, 사람이(가) 표시된 사진&#10;&#10;자동 생성된 설명">
            <a:extLst>
              <a:ext uri="{FF2B5EF4-FFF2-40B4-BE49-F238E27FC236}">
                <a16:creationId xmlns:a16="http://schemas.microsoft.com/office/drawing/2014/main" id="{1AA71002-451D-4B32-A285-9FFE7B2E5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46" y="3645075"/>
            <a:ext cx="2936709" cy="2190254"/>
          </a:xfrm>
          <a:prstGeom prst="rect">
            <a:avLst/>
          </a:prstGeom>
        </p:spPr>
      </p:pic>
      <p:pic>
        <p:nvPicPr>
          <p:cNvPr id="26" name="그림 25" descr="사람, 실내, 소년, 젊은이(가) 표시된 사진&#10;&#10;자동 생성된 설명">
            <a:extLst>
              <a:ext uri="{FF2B5EF4-FFF2-40B4-BE49-F238E27FC236}">
                <a16:creationId xmlns:a16="http://schemas.microsoft.com/office/drawing/2014/main" id="{52FD1836-67EC-4943-9DA3-2604B6712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50" y="3315938"/>
            <a:ext cx="2283611" cy="284852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0E4D122-EA81-4112-A4D3-CA3EE64D0125}"/>
              </a:ext>
            </a:extLst>
          </p:cNvPr>
          <p:cNvSpPr/>
          <p:nvPr/>
        </p:nvSpPr>
        <p:spPr>
          <a:xfrm>
            <a:off x="3490566" y="4524516"/>
            <a:ext cx="515895" cy="523220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66C6F3A-8A43-40A9-95CD-E4B1F1BBA30D}"/>
              </a:ext>
            </a:extLst>
          </p:cNvPr>
          <p:cNvSpPr/>
          <p:nvPr/>
        </p:nvSpPr>
        <p:spPr>
          <a:xfrm>
            <a:off x="5746335" y="4207515"/>
            <a:ext cx="517375" cy="524722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CBFBA30-657A-4639-8507-7B8D4E913415}"/>
              </a:ext>
            </a:extLst>
          </p:cNvPr>
          <p:cNvSpPr/>
          <p:nvPr/>
        </p:nvSpPr>
        <p:spPr>
          <a:xfrm>
            <a:off x="7503893" y="4461643"/>
            <a:ext cx="533611" cy="541188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FFCD9A5-8277-4121-A725-A48BDCF012F2}"/>
              </a:ext>
            </a:extLst>
          </p:cNvPr>
          <p:cNvSpPr/>
          <p:nvPr/>
        </p:nvSpPr>
        <p:spPr>
          <a:xfrm>
            <a:off x="7726524" y="2282794"/>
            <a:ext cx="517375" cy="524722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31AFB56-597D-4916-B032-3C9C73D51C65}"/>
              </a:ext>
            </a:extLst>
          </p:cNvPr>
          <p:cNvSpPr/>
          <p:nvPr/>
        </p:nvSpPr>
        <p:spPr>
          <a:xfrm>
            <a:off x="5938490" y="1699042"/>
            <a:ext cx="364161" cy="369332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E626BD6-218D-4F72-8244-AEA301A95742}"/>
              </a:ext>
            </a:extLst>
          </p:cNvPr>
          <p:cNvSpPr/>
          <p:nvPr/>
        </p:nvSpPr>
        <p:spPr>
          <a:xfrm flipH="1">
            <a:off x="2519579" y="1653767"/>
            <a:ext cx="290377" cy="294501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AB35FE2-6A46-4DA5-BE4B-F2EE4D88E6BE}"/>
              </a:ext>
            </a:extLst>
          </p:cNvPr>
          <p:cNvSpPr/>
          <p:nvPr/>
        </p:nvSpPr>
        <p:spPr>
          <a:xfrm>
            <a:off x="2994765" y="3696432"/>
            <a:ext cx="360126" cy="365240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FCDD560-777A-4FBA-8CDA-A315EEDD6DEA}"/>
              </a:ext>
            </a:extLst>
          </p:cNvPr>
          <p:cNvSpPr/>
          <p:nvPr/>
        </p:nvSpPr>
        <p:spPr>
          <a:xfrm>
            <a:off x="3693793" y="1295549"/>
            <a:ext cx="290378" cy="294502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D440898-9A8C-4DBC-8A66-AB52E77E7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1" y="1036064"/>
            <a:ext cx="5788089" cy="431749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CF903D0-742D-476F-8E38-4D98094811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01" y="1038107"/>
            <a:ext cx="4800612" cy="433702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F23343-3943-499D-948E-952FC819E854}"/>
              </a:ext>
            </a:extLst>
          </p:cNvPr>
          <p:cNvSpPr/>
          <p:nvPr/>
        </p:nvSpPr>
        <p:spPr>
          <a:xfrm>
            <a:off x="607135" y="447807"/>
            <a:ext cx="3312295" cy="632790"/>
          </a:xfrm>
          <a:prstGeom prst="round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스마트폰 카메라 성능 업그레이드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B825505-E380-4A4D-9BE5-CA1B5A48ADB3}"/>
              </a:ext>
            </a:extLst>
          </p:cNvPr>
          <p:cNvSpPr/>
          <p:nvPr/>
        </p:nvSpPr>
        <p:spPr>
          <a:xfrm>
            <a:off x="6765028" y="456694"/>
            <a:ext cx="3312295" cy="632790"/>
          </a:xfrm>
          <a:prstGeom prst="round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고화질 변환 사이트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27F8BC-044F-40E0-BCAA-11DC2A277F7E}"/>
              </a:ext>
            </a:extLst>
          </p:cNvPr>
          <p:cNvSpPr/>
          <p:nvPr/>
        </p:nvSpPr>
        <p:spPr>
          <a:xfrm>
            <a:off x="3118340" y="2766092"/>
            <a:ext cx="6343871" cy="1056582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</a:t>
            </a:r>
            <a:r>
              <a:rPr lang="ko-KR" altLang="en-US" sz="40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생체인식 해킹방지 필터링</a:t>
            </a:r>
            <a:r>
              <a:rPr lang="en-US" altLang="ko-KR" sz="36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”</a:t>
            </a:r>
            <a:endParaRPr lang="ko-KR" altLang="en-US" sz="3600" dirty="0">
              <a:solidFill>
                <a:srgbClr val="DD2A7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70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8" grpId="0" animBg="1"/>
      <p:bldP spid="3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C52406-4F3F-42E9-B30B-2E83DEAAE29A}"/>
              </a:ext>
            </a:extLst>
          </p:cNvPr>
          <p:cNvSpPr/>
          <p:nvPr/>
        </p:nvSpPr>
        <p:spPr>
          <a:xfrm>
            <a:off x="0" y="22860"/>
            <a:ext cx="12192000" cy="6858000"/>
          </a:xfrm>
          <a:prstGeom prst="rect">
            <a:avLst/>
          </a:prstGeom>
          <a:solidFill>
            <a:srgbClr val="FEDA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rgbClr val="515BD4"/>
              </a:solidFill>
              <a:latin typeface="Abadi" panose="020B060402020202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2CD6-411C-489F-AA02-52ACB811BD4C}"/>
              </a:ext>
            </a:extLst>
          </p:cNvPr>
          <p:cNvSpPr txBox="1"/>
          <p:nvPr/>
        </p:nvSpPr>
        <p:spPr>
          <a:xfrm>
            <a:off x="4229723" y="438917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rgbClr val="DD2A7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9294-72FA-424A-9D57-42716383518C}"/>
              </a:ext>
            </a:extLst>
          </p:cNvPr>
          <p:cNvSpPr txBox="1"/>
          <p:nvPr/>
        </p:nvSpPr>
        <p:spPr>
          <a:xfrm>
            <a:off x="2775447" y="2928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F50CC9-04D9-47E9-9350-E8AD55AC2140}"/>
              </a:ext>
            </a:extLst>
          </p:cNvPr>
          <p:cNvSpPr/>
          <p:nvPr/>
        </p:nvSpPr>
        <p:spPr>
          <a:xfrm>
            <a:off x="228600" y="251461"/>
            <a:ext cx="11681459" cy="6400799"/>
          </a:xfrm>
          <a:prstGeom prst="roundRect">
            <a:avLst/>
          </a:prstGeom>
          <a:noFill/>
          <a:ln w="1270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79038-BD24-4145-AAD3-EF307B303CC8}"/>
              </a:ext>
            </a:extLst>
          </p:cNvPr>
          <p:cNvSpPr txBox="1"/>
          <p:nvPr/>
        </p:nvSpPr>
        <p:spPr>
          <a:xfrm>
            <a:off x="1162049" y="486430"/>
            <a:ext cx="9077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solidFill>
                <a:srgbClr val="DD2A7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 descr="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EAD1DDD5-97D6-4900-8410-D9E3C29EB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2" b="27795"/>
          <a:stretch/>
        </p:blipFill>
        <p:spPr>
          <a:xfrm>
            <a:off x="933450" y="1506133"/>
            <a:ext cx="3296273" cy="3182090"/>
          </a:xfrm>
          <a:prstGeom prst="rect">
            <a:avLst/>
          </a:prstGeom>
        </p:spPr>
      </p:pic>
      <p:pic>
        <p:nvPicPr>
          <p:cNvPr id="10" name="그림 9" descr="전자기기, 실내, 사람, 노트북이(가) 표시된 사진&#10;&#10;자동 생성된 설명">
            <a:extLst>
              <a:ext uri="{FF2B5EF4-FFF2-40B4-BE49-F238E27FC236}">
                <a16:creationId xmlns:a16="http://schemas.microsoft.com/office/drawing/2014/main" id="{D6EEA077-6EE3-4C4D-822D-E03056C3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9" b="23945"/>
          <a:stretch/>
        </p:blipFill>
        <p:spPr>
          <a:xfrm>
            <a:off x="7962279" y="1506133"/>
            <a:ext cx="3229940" cy="318209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5B043FD-DCFF-455D-8A71-2D0F933516DB}"/>
              </a:ext>
            </a:extLst>
          </p:cNvPr>
          <p:cNvSpPr/>
          <p:nvPr/>
        </p:nvSpPr>
        <p:spPr>
          <a:xfrm flipH="1">
            <a:off x="2775447" y="2658351"/>
            <a:ext cx="654913" cy="639621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9EE0AD0-1CDF-4FE7-8C74-088771498413}"/>
              </a:ext>
            </a:extLst>
          </p:cNvPr>
          <p:cNvSpPr/>
          <p:nvPr/>
        </p:nvSpPr>
        <p:spPr>
          <a:xfrm>
            <a:off x="9708517" y="2667903"/>
            <a:ext cx="707444" cy="677107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8C035C-DF48-4FF2-832F-595FCC7649C0}"/>
              </a:ext>
            </a:extLst>
          </p:cNvPr>
          <p:cNvSpPr/>
          <p:nvPr/>
        </p:nvSpPr>
        <p:spPr>
          <a:xfrm>
            <a:off x="7710727" y="4888277"/>
            <a:ext cx="3872405" cy="1525464"/>
          </a:xfrm>
          <a:prstGeom prst="round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9FACD-DB28-43C6-BA3B-4D93366957E9}"/>
              </a:ext>
            </a:extLst>
          </p:cNvPr>
          <p:cNvSpPr txBox="1"/>
          <p:nvPr/>
        </p:nvSpPr>
        <p:spPr>
          <a:xfrm>
            <a:off x="7826109" y="4958512"/>
            <a:ext cx="64293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sz="28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눈동자를 인식해서</a:t>
            </a:r>
            <a:endParaRPr lang="en-US" altLang="ko-KR" sz="2800" dirty="0">
              <a:solidFill>
                <a:srgbClr val="DD2A7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컬러렌즈를 끼우는 필터는</a:t>
            </a:r>
            <a:endParaRPr lang="en-US" altLang="ko-KR" sz="2800" dirty="0">
              <a:solidFill>
                <a:srgbClr val="DD2A7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ko-KR" altLang="en-US" sz="28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현재 상용화된 기술</a:t>
            </a:r>
          </a:p>
        </p:txBody>
      </p:sp>
      <p:pic>
        <p:nvPicPr>
          <p:cNvPr id="24" name="그림 23" descr="사람, 모니터, 벽, 화면이(가) 표시된 사진&#10;&#10;자동 생성된 설명">
            <a:extLst>
              <a:ext uri="{FF2B5EF4-FFF2-40B4-BE49-F238E27FC236}">
                <a16:creationId xmlns:a16="http://schemas.microsoft.com/office/drawing/2014/main" id="{BE48EA81-E1EB-4781-812E-F242C2AD18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818476" y="794967"/>
            <a:ext cx="2603611" cy="500601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74BF575-298B-44CF-8A89-555811B11D47}"/>
              </a:ext>
            </a:extLst>
          </p:cNvPr>
          <p:cNvSpPr/>
          <p:nvPr/>
        </p:nvSpPr>
        <p:spPr>
          <a:xfrm>
            <a:off x="3563914" y="1933575"/>
            <a:ext cx="5112734" cy="2226997"/>
          </a:xfrm>
          <a:prstGeom prst="round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8B642E-1614-4E20-981F-F3A0FF132D5D}"/>
              </a:ext>
            </a:extLst>
          </p:cNvPr>
          <p:cNvSpPr txBox="1"/>
          <p:nvPr/>
        </p:nvSpPr>
        <p:spPr>
          <a:xfrm>
            <a:off x="4096094" y="2760235"/>
            <a:ext cx="7096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이를 </a:t>
            </a:r>
            <a:r>
              <a:rPr lang="en-US" altLang="ko-KR" sz="3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SNS </a:t>
            </a:r>
            <a:r>
              <a:rPr lang="ko-KR" altLang="en-US" sz="3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사이트에 적용</a:t>
            </a:r>
            <a:r>
              <a:rPr lang="en-US" altLang="ko-KR" sz="3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!</a:t>
            </a:r>
            <a:endParaRPr lang="ko-KR" altLang="en-US" sz="3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827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C52406-4F3F-42E9-B30B-2E83DEAAE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A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rgbClr val="515BD4"/>
              </a:solidFill>
              <a:latin typeface="Abadi" panose="020B060402020202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2CD6-411C-489F-AA02-52ACB811BD4C}"/>
              </a:ext>
            </a:extLst>
          </p:cNvPr>
          <p:cNvSpPr txBox="1"/>
          <p:nvPr/>
        </p:nvSpPr>
        <p:spPr>
          <a:xfrm>
            <a:off x="4229723" y="438917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rgbClr val="DD2A7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9294-72FA-424A-9D57-42716383518C}"/>
              </a:ext>
            </a:extLst>
          </p:cNvPr>
          <p:cNvSpPr txBox="1"/>
          <p:nvPr/>
        </p:nvSpPr>
        <p:spPr>
          <a:xfrm>
            <a:off x="2775447" y="2928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F50CC9-04D9-47E9-9350-E8AD55AC2140}"/>
              </a:ext>
            </a:extLst>
          </p:cNvPr>
          <p:cNvSpPr/>
          <p:nvPr/>
        </p:nvSpPr>
        <p:spPr>
          <a:xfrm>
            <a:off x="228600" y="251461"/>
            <a:ext cx="11681459" cy="6400799"/>
          </a:xfrm>
          <a:prstGeom prst="roundRect">
            <a:avLst/>
          </a:prstGeom>
          <a:noFill/>
          <a:ln w="1270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87145-0D4F-422B-83CC-CB8CF4124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00" y="2682950"/>
            <a:ext cx="1154678" cy="11546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18192B-7FEC-4D25-95B0-2E54DCA7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12" y="1632845"/>
            <a:ext cx="1820842" cy="1820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668988-48ED-4F78-8812-1EC206A4C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94" y="1753756"/>
            <a:ext cx="450890" cy="45089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F404A7-20CA-48A9-B116-C89B58C0CC91}"/>
              </a:ext>
            </a:extLst>
          </p:cNvPr>
          <p:cNvSpPr/>
          <p:nvPr/>
        </p:nvSpPr>
        <p:spPr>
          <a:xfrm>
            <a:off x="876103" y="712581"/>
            <a:ext cx="2886075" cy="4053660"/>
          </a:xfrm>
          <a:prstGeom prst="roundRect">
            <a:avLst/>
          </a:prstGeom>
          <a:noFill/>
          <a:ln w="28575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819936-274D-43E2-AC29-3EC2ED32E30E}"/>
              </a:ext>
            </a:extLst>
          </p:cNvPr>
          <p:cNvSpPr/>
          <p:nvPr/>
        </p:nvSpPr>
        <p:spPr>
          <a:xfrm>
            <a:off x="4652961" y="712581"/>
            <a:ext cx="2886075" cy="4053660"/>
          </a:xfrm>
          <a:prstGeom prst="roundRect">
            <a:avLst/>
          </a:prstGeom>
          <a:noFill/>
          <a:ln w="28575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D3749B-CF8D-4E66-894C-C8A97C357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40" y="1165156"/>
            <a:ext cx="935378" cy="9353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A870AA-27B3-4CFA-9A2C-72180C427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02" y="2300052"/>
            <a:ext cx="765795" cy="7657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9822C0-A813-4F4A-A7CD-B44957BE67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19" y="3228849"/>
            <a:ext cx="835857" cy="83585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6E1933C-C4C7-43E9-9F88-8BDF82457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13" y="3326286"/>
            <a:ext cx="739624" cy="73962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01AA26-F2AA-49B8-A87A-B4CA6302E91F}"/>
              </a:ext>
            </a:extLst>
          </p:cNvPr>
          <p:cNvSpPr/>
          <p:nvPr/>
        </p:nvSpPr>
        <p:spPr>
          <a:xfrm>
            <a:off x="8381532" y="712581"/>
            <a:ext cx="2886075" cy="4053660"/>
          </a:xfrm>
          <a:prstGeom prst="roundRect">
            <a:avLst/>
          </a:prstGeom>
          <a:noFill/>
          <a:ln w="28575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96BFFFC-7672-46D2-9F38-704A823881C2}"/>
              </a:ext>
            </a:extLst>
          </p:cNvPr>
          <p:cNvSpPr/>
          <p:nvPr/>
        </p:nvSpPr>
        <p:spPr>
          <a:xfrm>
            <a:off x="3932398" y="2534539"/>
            <a:ext cx="594649" cy="357151"/>
          </a:xfrm>
          <a:prstGeom prst="rightArrow">
            <a:avLst/>
          </a:prstGeom>
          <a:noFill/>
          <a:ln w="28575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4791108-5EEE-4395-A007-2E12EF1E427A}"/>
              </a:ext>
            </a:extLst>
          </p:cNvPr>
          <p:cNvSpPr/>
          <p:nvPr/>
        </p:nvSpPr>
        <p:spPr>
          <a:xfrm>
            <a:off x="7672583" y="2534539"/>
            <a:ext cx="594649" cy="357151"/>
          </a:xfrm>
          <a:prstGeom prst="rightArrow">
            <a:avLst/>
          </a:prstGeom>
          <a:noFill/>
          <a:ln w="28575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94505-AEF7-4E48-92CB-71D316D7C3ED}"/>
              </a:ext>
            </a:extLst>
          </p:cNvPr>
          <p:cNvSpPr txBox="1"/>
          <p:nvPr/>
        </p:nvSpPr>
        <p:spPr>
          <a:xfrm>
            <a:off x="1074057" y="5239657"/>
            <a:ext cx="995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※SNS</a:t>
            </a:r>
            <a:r>
              <a:rPr lang="ko-KR" altLang="en-US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사진을 업로드할 때</a:t>
            </a:r>
            <a:r>
              <a:rPr lang="en-US" altLang="ko-KR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sz="24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AI</a:t>
            </a:r>
            <a:r>
              <a:rPr lang="ko-KR" altLang="en-US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사람의 </a:t>
            </a:r>
            <a:r>
              <a:rPr lang="ko-KR" altLang="en-US" sz="24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눈동자와 손가락 끝을 인식</a:t>
            </a:r>
            <a:r>
              <a:rPr lang="en-US" altLang="ko-KR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홍채와 지문을 </a:t>
            </a:r>
            <a:r>
              <a:rPr lang="ko-KR" altLang="en-US" sz="24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재배열</a:t>
            </a:r>
            <a:r>
              <a:rPr lang="ko-KR" altLang="en-US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하거나 </a:t>
            </a:r>
            <a:r>
              <a:rPr lang="ko-KR" altLang="en-US" sz="2400" dirty="0">
                <a:solidFill>
                  <a:srgbClr val="8134A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모자이크 처리 </a:t>
            </a:r>
            <a:r>
              <a:rPr lang="ko-KR" altLang="en-US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후 업로드</a:t>
            </a:r>
          </a:p>
        </p:txBody>
      </p:sp>
    </p:spTree>
    <p:extLst>
      <p:ext uri="{BB962C8B-B14F-4D97-AF65-F5344CB8AC3E}">
        <p14:creationId xmlns:p14="http://schemas.microsoft.com/office/powerpoint/2010/main" val="33426201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C52406-4F3F-42E9-B30B-2E83DEAAE29A}"/>
              </a:ext>
            </a:extLst>
          </p:cNvPr>
          <p:cNvSpPr/>
          <p:nvPr/>
        </p:nvSpPr>
        <p:spPr>
          <a:xfrm>
            <a:off x="0" y="-29111"/>
            <a:ext cx="12192000" cy="6858000"/>
          </a:xfrm>
          <a:prstGeom prst="rect">
            <a:avLst/>
          </a:prstGeom>
          <a:solidFill>
            <a:srgbClr val="FEDA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rgbClr val="515BD4"/>
              </a:solidFill>
              <a:latin typeface="Abadi" panose="020B060402020202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2CD6-411C-489F-AA02-52ACB811BD4C}"/>
              </a:ext>
            </a:extLst>
          </p:cNvPr>
          <p:cNvSpPr txBox="1"/>
          <p:nvPr/>
        </p:nvSpPr>
        <p:spPr>
          <a:xfrm>
            <a:off x="4229723" y="438917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rgbClr val="DD2A7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9294-72FA-424A-9D57-42716383518C}"/>
              </a:ext>
            </a:extLst>
          </p:cNvPr>
          <p:cNvSpPr txBox="1"/>
          <p:nvPr/>
        </p:nvSpPr>
        <p:spPr>
          <a:xfrm>
            <a:off x="2748330" y="3030557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F50CC9-04D9-47E9-9350-E8AD55AC2140}"/>
              </a:ext>
            </a:extLst>
          </p:cNvPr>
          <p:cNvSpPr/>
          <p:nvPr/>
        </p:nvSpPr>
        <p:spPr>
          <a:xfrm>
            <a:off x="228600" y="251461"/>
            <a:ext cx="11681459" cy="6400799"/>
          </a:xfrm>
          <a:prstGeom prst="roundRect">
            <a:avLst/>
          </a:prstGeom>
          <a:noFill/>
          <a:ln w="1270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95AA74-6BDD-44B3-8D91-A6C3668D9DFA}"/>
              </a:ext>
            </a:extLst>
          </p:cNvPr>
          <p:cNvSpPr/>
          <p:nvPr/>
        </p:nvSpPr>
        <p:spPr>
          <a:xfrm>
            <a:off x="976268" y="409423"/>
            <a:ext cx="6506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rgbClr val="515BD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생체인식 해킹방지 필터링 적용 </a:t>
            </a:r>
            <a:r>
              <a:rPr lang="ko-KR" altLang="en-US" sz="30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30F1243-D4B4-40E8-B716-91023607F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0" r="-293" b="15121"/>
          <a:stretch/>
        </p:blipFill>
        <p:spPr>
          <a:xfrm>
            <a:off x="1067769" y="1104093"/>
            <a:ext cx="3592224" cy="535521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5E2F716-1E77-4FB6-B12D-ACC2E3609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12" y="2113066"/>
            <a:ext cx="701689" cy="7016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6AD4D8-6C7D-4D73-8CF0-4E9679418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43" y="1293641"/>
            <a:ext cx="3550485" cy="4212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A57480-E02D-4912-86B0-432A608B8FB2}"/>
              </a:ext>
            </a:extLst>
          </p:cNvPr>
          <p:cNvSpPr txBox="1"/>
          <p:nvPr/>
        </p:nvSpPr>
        <p:spPr>
          <a:xfrm>
            <a:off x="7573746" y="1340069"/>
            <a:ext cx="3550485" cy="8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E337956-ED40-4704-8186-78E0BE1574D5}"/>
              </a:ext>
            </a:extLst>
          </p:cNvPr>
          <p:cNvSpPr/>
          <p:nvPr/>
        </p:nvSpPr>
        <p:spPr>
          <a:xfrm>
            <a:off x="5025926" y="1763239"/>
            <a:ext cx="2604997" cy="2554141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746EE78-1910-4DA6-849B-A7E387A650BD}"/>
              </a:ext>
            </a:extLst>
          </p:cNvPr>
          <p:cNvCxnSpPr>
            <a:cxnSpLocks/>
          </p:cNvCxnSpPr>
          <p:nvPr/>
        </p:nvCxnSpPr>
        <p:spPr>
          <a:xfrm>
            <a:off x="7630923" y="3215223"/>
            <a:ext cx="3092477" cy="0"/>
          </a:xfrm>
          <a:prstGeom prst="line">
            <a:avLst/>
          </a:prstGeom>
          <a:ln w="28575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2F2A92-2C5D-4168-979F-F2DDF4D670F6}"/>
              </a:ext>
            </a:extLst>
          </p:cNvPr>
          <p:cNvSpPr txBox="1"/>
          <p:nvPr/>
        </p:nvSpPr>
        <p:spPr>
          <a:xfrm>
            <a:off x="8404078" y="2859181"/>
            <a:ext cx="313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확대 후</a:t>
            </a:r>
            <a:r>
              <a:rPr lang="en-US" altLang="ko-KR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보이는 지문</a:t>
            </a:r>
          </a:p>
        </p:txBody>
      </p:sp>
    </p:spTree>
    <p:extLst>
      <p:ext uri="{BB962C8B-B14F-4D97-AF65-F5344CB8AC3E}">
        <p14:creationId xmlns:p14="http://schemas.microsoft.com/office/powerpoint/2010/main" val="2608320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C52406-4F3F-42E9-B30B-2E83DEAAE29A}"/>
              </a:ext>
            </a:extLst>
          </p:cNvPr>
          <p:cNvSpPr/>
          <p:nvPr/>
        </p:nvSpPr>
        <p:spPr>
          <a:xfrm>
            <a:off x="0" y="-29111"/>
            <a:ext cx="12192000" cy="6858000"/>
          </a:xfrm>
          <a:prstGeom prst="rect">
            <a:avLst/>
          </a:prstGeom>
          <a:solidFill>
            <a:srgbClr val="FEDA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rgbClr val="515BD4"/>
              </a:solidFill>
              <a:latin typeface="Abadi" panose="020B060402020202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2CD6-411C-489F-AA02-52ACB811BD4C}"/>
              </a:ext>
            </a:extLst>
          </p:cNvPr>
          <p:cNvSpPr txBox="1"/>
          <p:nvPr/>
        </p:nvSpPr>
        <p:spPr>
          <a:xfrm>
            <a:off x="4229723" y="438917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rgbClr val="DD2A7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9294-72FA-424A-9D57-42716383518C}"/>
              </a:ext>
            </a:extLst>
          </p:cNvPr>
          <p:cNvSpPr txBox="1"/>
          <p:nvPr/>
        </p:nvSpPr>
        <p:spPr>
          <a:xfrm>
            <a:off x="2748330" y="3030557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F50CC9-04D9-47E9-9350-E8AD55AC2140}"/>
              </a:ext>
            </a:extLst>
          </p:cNvPr>
          <p:cNvSpPr/>
          <p:nvPr/>
        </p:nvSpPr>
        <p:spPr>
          <a:xfrm>
            <a:off x="228600" y="251461"/>
            <a:ext cx="11681459" cy="6400799"/>
          </a:xfrm>
          <a:prstGeom prst="roundRect">
            <a:avLst/>
          </a:prstGeom>
          <a:noFill/>
          <a:ln w="1270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95AA74-6BDD-44B3-8D91-A6C3668D9DFA}"/>
              </a:ext>
            </a:extLst>
          </p:cNvPr>
          <p:cNvSpPr/>
          <p:nvPr/>
        </p:nvSpPr>
        <p:spPr>
          <a:xfrm>
            <a:off x="976268" y="409423"/>
            <a:ext cx="6506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rgbClr val="515BD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생체인식 해킹방지 필터링 적용 </a:t>
            </a:r>
            <a:r>
              <a:rPr lang="ko-KR" altLang="en-US" sz="30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후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5E2F716-1E77-4FB6-B12D-ACC2E3609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18" y="2351172"/>
            <a:ext cx="701689" cy="7016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A57480-E02D-4912-86B0-432A608B8FB2}"/>
              </a:ext>
            </a:extLst>
          </p:cNvPr>
          <p:cNvSpPr txBox="1"/>
          <p:nvPr/>
        </p:nvSpPr>
        <p:spPr>
          <a:xfrm>
            <a:off x="7573746" y="1340069"/>
            <a:ext cx="3550485" cy="8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068B04-223B-444E-A3A6-880125E8E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" b="15188"/>
          <a:stretch/>
        </p:blipFill>
        <p:spPr>
          <a:xfrm>
            <a:off x="1032997" y="1075518"/>
            <a:ext cx="3614717" cy="53918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B4E11C-834B-44A9-BD7B-A456072D6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2" t="17681" r="20877" b="68272"/>
          <a:stretch/>
        </p:blipFill>
        <p:spPr>
          <a:xfrm>
            <a:off x="4916120" y="1278106"/>
            <a:ext cx="3510679" cy="4301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698ECC2-8FB7-47D8-9EC2-206781358062}"/>
              </a:ext>
            </a:extLst>
          </p:cNvPr>
          <p:cNvSpPr/>
          <p:nvPr/>
        </p:nvSpPr>
        <p:spPr>
          <a:xfrm>
            <a:off x="5152574" y="1775790"/>
            <a:ext cx="2604997" cy="2554141"/>
          </a:xfrm>
          <a:prstGeom prst="ellipse">
            <a:avLst/>
          </a:prstGeom>
          <a:noFill/>
          <a:ln w="28575">
            <a:solidFill>
              <a:srgbClr val="DD2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E578F76-CAA2-44C2-ADC1-4517693A5FD1}"/>
              </a:ext>
            </a:extLst>
          </p:cNvPr>
          <p:cNvCxnSpPr>
            <a:cxnSpLocks/>
          </p:cNvCxnSpPr>
          <p:nvPr/>
        </p:nvCxnSpPr>
        <p:spPr>
          <a:xfrm>
            <a:off x="7757571" y="3061969"/>
            <a:ext cx="3634329" cy="0"/>
          </a:xfrm>
          <a:prstGeom prst="line">
            <a:avLst/>
          </a:prstGeom>
          <a:ln w="28575">
            <a:solidFill>
              <a:srgbClr val="DD2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57E8BD-2462-481E-B5F8-F74202F0C3CC}"/>
              </a:ext>
            </a:extLst>
          </p:cNvPr>
          <p:cNvSpPr txBox="1"/>
          <p:nvPr/>
        </p:nvSpPr>
        <p:spPr>
          <a:xfrm>
            <a:off x="8448191" y="2702016"/>
            <a:ext cx="313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확대 후에도</a:t>
            </a:r>
            <a:r>
              <a:rPr lang="en-US" altLang="ko-KR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보이지 않는 지문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504E6D4-174F-4EA8-8E0D-CA0F98DA9BBB}"/>
              </a:ext>
            </a:extLst>
          </p:cNvPr>
          <p:cNvSpPr/>
          <p:nvPr/>
        </p:nvSpPr>
        <p:spPr>
          <a:xfrm>
            <a:off x="5611480" y="3670643"/>
            <a:ext cx="5810210" cy="2248618"/>
          </a:xfrm>
          <a:prstGeom prst="roundRect">
            <a:avLst/>
          </a:prstGeom>
          <a:solidFill>
            <a:srgbClr val="F8F8F8"/>
          </a:solidFill>
          <a:ln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외부에 노출이 많은 유명인 뿐만 아니라</a:t>
            </a:r>
            <a:endParaRPr lang="en-US" altLang="ko-KR" sz="2400" dirty="0">
              <a:solidFill>
                <a:srgbClr val="DD2A7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D2A7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일반인들도 생체인식 해킹으로부터 안전해질 것으로 기대</a:t>
            </a:r>
          </a:p>
        </p:txBody>
      </p:sp>
    </p:spTree>
    <p:extLst>
      <p:ext uri="{BB962C8B-B14F-4D97-AF65-F5344CB8AC3E}">
        <p14:creationId xmlns:p14="http://schemas.microsoft.com/office/powerpoint/2010/main" val="1732289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C52406-4F3F-42E9-B30B-2E83DEAAE29A}"/>
              </a:ext>
            </a:extLst>
          </p:cNvPr>
          <p:cNvSpPr/>
          <p:nvPr/>
        </p:nvSpPr>
        <p:spPr>
          <a:xfrm>
            <a:off x="0" y="-9208"/>
            <a:ext cx="12192000" cy="6858000"/>
          </a:xfrm>
          <a:prstGeom prst="rect">
            <a:avLst/>
          </a:prstGeom>
          <a:solidFill>
            <a:srgbClr val="FEDA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rgbClr val="515BD4"/>
              </a:solidFill>
              <a:latin typeface="Abadi" panose="020B060402020202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2CD6-411C-489F-AA02-52ACB811BD4C}"/>
              </a:ext>
            </a:extLst>
          </p:cNvPr>
          <p:cNvSpPr txBox="1"/>
          <p:nvPr/>
        </p:nvSpPr>
        <p:spPr>
          <a:xfrm>
            <a:off x="4229723" y="438917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rgbClr val="DD2A7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C9294-72FA-424A-9D57-42716383518C}"/>
              </a:ext>
            </a:extLst>
          </p:cNvPr>
          <p:cNvSpPr txBox="1"/>
          <p:nvPr/>
        </p:nvSpPr>
        <p:spPr>
          <a:xfrm>
            <a:off x="2775447" y="2928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F50CC9-04D9-47E9-9350-E8AD55AC2140}"/>
              </a:ext>
            </a:extLst>
          </p:cNvPr>
          <p:cNvSpPr/>
          <p:nvPr/>
        </p:nvSpPr>
        <p:spPr>
          <a:xfrm>
            <a:off x="228600" y="251461"/>
            <a:ext cx="11681459" cy="6400799"/>
          </a:xfrm>
          <a:prstGeom prst="roundRect">
            <a:avLst/>
          </a:prstGeom>
          <a:noFill/>
          <a:ln w="127000">
            <a:solidFill>
              <a:srgbClr val="8134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30A8F-D3B8-418B-B636-D8E07AA80870}"/>
              </a:ext>
            </a:extLst>
          </p:cNvPr>
          <p:cNvSpPr txBox="1"/>
          <p:nvPr/>
        </p:nvSpPr>
        <p:spPr>
          <a:xfrm>
            <a:off x="4776057" y="2574697"/>
            <a:ext cx="2639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515BD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Q&amp;A</a:t>
            </a:r>
            <a:endParaRPr lang="ko-KR" altLang="en-US" sz="8800" dirty="0">
              <a:solidFill>
                <a:srgbClr val="515BD4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8401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7a906d7c-8c74-4385-b5ed-3f4e15eb29af" Revision="1" Stencil="System.MyShapes" StencilVersion="1.0"/>
</Control>
</file>

<file path=customXml/itemProps1.xml><?xml version="1.0" encoding="utf-8"?>
<ds:datastoreItem xmlns:ds="http://schemas.openxmlformats.org/officeDocument/2006/customXml" ds:itemID="{7605B567-39AC-4263-8C23-8A24E883F91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113</Words>
  <Application>Microsoft Office PowerPoint</Application>
  <PresentationFormat>와이드스크린</PresentationFormat>
  <Paragraphs>22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08서울남산체 B</vt:lpstr>
      <vt:lpstr>08서울남산체 EB</vt:lpstr>
      <vt:lpstr>맑은 고딕</vt:lpstr>
      <vt:lpstr>Abadi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 은서</dc:creator>
  <cp:lastModifiedBy>곽 은서</cp:lastModifiedBy>
  <cp:revision>17</cp:revision>
  <dcterms:created xsi:type="dcterms:W3CDTF">2019-05-24T16:48:54Z</dcterms:created>
  <dcterms:modified xsi:type="dcterms:W3CDTF">2019-05-26T17:55:21Z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